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8" r:id="rId9"/>
    <p:sldId id="260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0"/>
    <p:restoredTop sz="91445"/>
  </p:normalViewPr>
  <p:slideViewPr>
    <p:cSldViewPr snapToGrid="0" snapToObjects="1">
      <p:cViewPr varScale="1">
        <p:scale>
          <a:sx n="107" d="100"/>
          <a:sy n="107" d="100"/>
        </p:scale>
        <p:origin x="9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09FC9-2A21-7643-A669-C1AA42F695A0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40D9A-1112-D54C-97AA-4CE18F9479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5748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添加： </a:t>
            </a:r>
            <a:r>
              <a:rPr kumimoji="1" lang="en-US" altLang="zh-CN" dirty="0" err="1"/>
              <a:t>ELMo</a:t>
            </a:r>
            <a:r>
              <a:rPr kumimoji="1" lang="en-US" altLang="zh-CN" dirty="0"/>
              <a:t> </a:t>
            </a:r>
            <a:r>
              <a:rPr kumimoji="1" lang="zh-CN" altLang="en-US" dirty="0"/>
              <a:t>为什么很有效？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40D9A-1112-D54C-97AA-4CE18F94799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615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40D9A-1112-D54C-97AA-4CE18F94799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8309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40D9A-1112-D54C-97AA-4CE18F94799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2385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40D9A-1112-D54C-97AA-4CE18F94799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5409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这两篇论文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40D9A-1112-D54C-97AA-4CE18F94799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4132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40D9A-1112-D54C-97AA-4CE18F94799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5557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7C8119-9973-6D45-8ACD-6959FE0D5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43872B-A3A4-594B-B39A-BE4F39776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1992FA-70E2-FF44-AA04-DAD95CC81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EEF32-64AF-2344-84D3-0CD355863D6A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2935CF-8947-CC4B-963F-AD83F38A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7DDB4F-A585-4C48-83B6-7B6E5FE41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ED0F-798B-2F41-8B82-45589072C2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335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23E92-FC2B-C04B-9743-CA3EEEF2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F94CAA-BA93-3542-8FB0-BA4F16BF6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58073D-1953-3B4F-A61F-4D2533721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EEF32-64AF-2344-84D3-0CD355863D6A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A195AE-1E8D-8F46-8468-7E2B6A8D4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94406F-AC0B-7747-901F-C81A93C5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ED0F-798B-2F41-8B82-45589072C2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8988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208EFB-715E-B84B-B637-D7916C269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ECD631-C1CF-FA44-9E99-3EFC6A1E1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0E77C9-45D3-644A-B449-926B022A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EEF32-64AF-2344-84D3-0CD355863D6A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E10D88-2934-D24F-B695-6059D1BE7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D58207-9BE9-C64E-878E-2A986645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ED0F-798B-2F41-8B82-45589072C2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568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42FC9-FEF1-0644-93E2-C584B552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AC404A-A70B-BC49-88DC-C5C2D74CD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E612BA-BCBB-FA49-961D-94E0E1E9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EEF32-64AF-2344-84D3-0CD355863D6A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5F910C-46A2-1E40-8FCA-BA46C0CC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4C4782-B69E-2F44-A890-7CEF6936A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ED0F-798B-2F41-8B82-45589072C2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2004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6006DD-9F3A-8444-96AB-D06C31842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D6B253-7181-A544-9C4A-893970983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3EEA8F-2F12-734F-9000-3665D303A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EEF32-64AF-2344-84D3-0CD355863D6A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F5874D-F329-1B48-8DB1-CBDEE70A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D7F05D-3E33-1A49-B0FE-6E2FAD78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ED0F-798B-2F41-8B82-45589072C2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3775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BE660-08E5-FA40-8D97-E921260AA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B64EC8-2F93-0B43-8859-6DC42D567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40FEEA-3882-884A-AEE8-C9953BC95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006DEC-33A2-9046-B3EE-6C8B1A0B7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EEF32-64AF-2344-84D3-0CD355863D6A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73B91C-D052-B24E-9C97-D30EA0040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EB3D11-C482-9F45-A628-1EB6B0F39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ED0F-798B-2F41-8B82-45589072C2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090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14B65-F991-D340-9AC3-2891FD650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1E5B3F-A2AE-E149-9E67-2E5AB8199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C63499-0186-7F4A-BF11-0325DD145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1163583-6C62-5842-9739-CC8B3D456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8A6553-6498-3740-B13D-A57051C65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EB370A7-F61F-7746-8D34-ADACBF3E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EEF32-64AF-2344-84D3-0CD355863D6A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BA3373-8566-1146-B287-4471109A6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9545AB-E797-184A-BDFF-6C0B3A067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ED0F-798B-2F41-8B82-45589072C2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738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B7F458-8779-5B45-A017-45ACD79A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7F62C5-8439-EE4C-8F01-09118C9E0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EEF32-64AF-2344-84D3-0CD355863D6A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F865FE-5A78-2F48-8730-E81F23D84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2946D9-99C7-F941-BA6F-DF6367F46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ED0F-798B-2F41-8B82-45589072C2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3316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A5F5B2-0822-2C42-8665-5B03AC18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EEF32-64AF-2344-84D3-0CD355863D6A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1ECBAF0-6A6E-724A-8F8C-4DF3FF2B8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6E1D52-5672-8E47-A344-E603CA859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ED0F-798B-2F41-8B82-45589072C2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170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F3E3A-7EAD-8046-A1B5-583279533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31FFE1-3868-1341-8E21-2781E7980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A4C023-E247-DA42-B04C-D98F94CBA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C8CFAB-C4EE-624B-987F-7F5B535F4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EEF32-64AF-2344-84D3-0CD355863D6A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CF1F0A-D736-0048-B447-E1E4912BE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71180D-DFF6-674F-915D-3656598B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ED0F-798B-2F41-8B82-45589072C2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3971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01553B-B178-D246-8286-D0ED7A8B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A022772-898C-5F4E-A669-96D63C258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C9B5C1-FCCC-4143-8E39-69FF60890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F28A8E-74DF-9E4F-A99C-12028EC9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EEF32-64AF-2344-84D3-0CD355863D6A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6D421E-6777-D04A-8FD2-33F41A32C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EDA111-33C3-FE47-B834-5A93CC57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ED0F-798B-2F41-8B82-45589072C2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5970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A6E5D02-84EE-AD4E-8239-6E56AA655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4634C-B0BF-C04B-BFAE-BEABB50DC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FB97FC-C2BF-4442-9986-7DC5D12F28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EEF32-64AF-2344-84D3-0CD355863D6A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FF40F6-3318-7B4A-B1CA-FF4475780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C407A6-FFEA-044B-81E3-7622A2D4D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DED0F-798B-2F41-8B82-45589072C2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7542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1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8.pn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5" Type="http://schemas.openxmlformats.org/officeDocument/2006/relationships/image" Target="../media/image9.png"/><Relationship Id="rId10" Type="http://schemas.openxmlformats.org/officeDocument/2006/relationships/image" Target="../media/image13.tiff"/><Relationship Id="rId4" Type="http://schemas.openxmlformats.org/officeDocument/2006/relationships/image" Target="../media/image80.png"/><Relationship Id="rId9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13" Type="http://schemas.openxmlformats.org/officeDocument/2006/relationships/hyperlink" Target="https://arxiv.org/pdf/1704.00051.pdf" TargetMode="External"/><Relationship Id="rId3" Type="http://schemas.openxmlformats.org/officeDocument/2006/relationships/image" Target="../media/image21.tiff"/><Relationship Id="rId7" Type="http://schemas.openxmlformats.org/officeDocument/2006/relationships/hyperlink" Target="https://dl.acm.org/ft_gateway.cfm?id=2988454&amp;type=pdf" TargetMode="External"/><Relationship Id="rId12" Type="http://schemas.openxmlformats.org/officeDocument/2006/relationships/image" Target="../media/image2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tiff"/><Relationship Id="rId11" Type="http://schemas.openxmlformats.org/officeDocument/2006/relationships/image" Target="../media/image28.tiff"/><Relationship Id="rId5" Type="http://schemas.openxmlformats.org/officeDocument/2006/relationships/image" Target="../media/image23.tiff"/><Relationship Id="rId10" Type="http://schemas.openxmlformats.org/officeDocument/2006/relationships/image" Target="../media/image27.tiff"/><Relationship Id="rId4" Type="http://schemas.openxmlformats.org/officeDocument/2006/relationships/image" Target="../media/image22.png"/><Relationship Id="rId9" Type="http://schemas.openxmlformats.org/officeDocument/2006/relationships/image" Target="../media/image2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4image1828704">
            <a:extLst>
              <a:ext uri="{FF2B5EF4-FFF2-40B4-BE49-F238E27FC236}">
                <a16:creationId xmlns:a16="http://schemas.microsoft.com/office/drawing/2014/main" id="{52CAC938-A17E-7147-8825-C13AFCF2C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4417" y="281354"/>
            <a:ext cx="6631912" cy="64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2735797-B64C-8F4E-8C10-415DE516B906}"/>
              </a:ext>
            </a:extLst>
          </p:cNvPr>
          <p:cNvSpPr txBox="1"/>
          <p:nvPr/>
        </p:nvSpPr>
        <p:spPr>
          <a:xfrm>
            <a:off x="371789" y="281354"/>
            <a:ext cx="53658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Multi-Granularity Hierarchical Attention Fusion Networks</a:t>
            </a:r>
            <a:endParaRPr kumimoji="1"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788919-FD0D-A24C-9024-991FA94859E5}"/>
              </a:ext>
            </a:extLst>
          </p:cNvPr>
          <p:cNvSpPr txBox="1"/>
          <p:nvPr/>
        </p:nvSpPr>
        <p:spPr>
          <a:xfrm>
            <a:off x="371789" y="2292699"/>
            <a:ext cx="536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/>
              <a:t>多粒度分层注意融合网络</a:t>
            </a:r>
          </a:p>
        </p:txBody>
      </p:sp>
    </p:spTree>
    <p:extLst>
      <p:ext uri="{BB962C8B-B14F-4D97-AF65-F5344CB8AC3E}">
        <p14:creationId xmlns:p14="http://schemas.microsoft.com/office/powerpoint/2010/main" val="399147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page4image1828704">
            <a:extLst>
              <a:ext uri="{FF2B5EF4-FFF2-40B4-BE49-F238E27FC236}">
                <a16:creationId xmlns:a16="http://schemas.microsoft.com/office/drawing/2014/main" id="{96348E64-306C-AB4F-AF50-3D40B9F95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4417" y="281354"/>
            <a:ext cx="6631912" cy="64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B172A6-CF49-3D40-A7D3-6C47A83E4CE3}"/>
              </a:ext>
            </a:extLst>
          </p:cNvPr>
          <p:cNvSpPr txBox="1"/>
          <p:nvPr/>
        </p:nvSpPr>
        <p:spPr>
          <a:xfrm>
            <a:off x="160774" y="142352"/>
            <a:ext cx="5365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多粒度分层注意融合网络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5EFE93-0295-E147-A7F8-031FE78AFD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774" y="3493686"/>
            <a:ext cx="4862282" cy="28189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A56E27-398D-894F-B848-A61DFAEC3A28}"/>
              </a:ext>
            </a:extLst>
          </p:cNvPr>
          <p:cNvSpPr txBox="1"/>
          <p:nvPr/>
        </p:nvSpPr>
        <p:spPr>
          <a:xfrm>
            <a:off x="181657" y="617952"/>
            <a:ext cx="57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消融测试</a:t>
            </a:r>
            <a:endParaRPr kumimoji="1"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46D0B5D-D871-1248-B2D7-F0A9642F8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774" y="1349107"/>
            <a:ext cx="5126613" cy="169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69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page4image1828704">
            <a:extLst>
              <a:ext uri="{FF2B5EF4-FFF2-40B4-BE49-F238E27FC236}">
                <a16:creationId xmlns:a16="http://schemas.microsoft.com/office/drawing/2014/main" id="{96348E64-306C-AB4F-AF50-3D40B9F95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4417" y="281354"/>
            <a:ext cx="6631912" cy="64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B172A6-CF49-3D40-A7D3-6C47A83E4CE3}"/>
              </a:ext>
            </a:extLst>
          </p:cNvPr>
          <p:cNvSpPr txBox="1"/>
          <p:nvPr/>
        </p:nvSpPr>
        <p:spPr>
          <a:xfrm>
            <a:off x="160774" y="142352"/>
            <a:ext cx="5365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多粒度分层注意融合网络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5EFE93-0295-E147-A7F8-031FE78AFD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774" y="3493686"/>
            <a:ext cx="4862282" cy="28189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A56E27-398D-894F-B848-A61DFAEC3A28}"/>
              </a:ext>
            </a:extLst>
          </p:cNvPr>
          <p:cNvSpPr txBox="1"/>
          <p:nvPr/>
        </p:nvSpPr>
        <p:spPr>
          <a:xfrm>
            <a:off x="181657" y="617952"/>
            <a:ext cx="57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消融测试</a:t>
            </a:r>
            <a:endParaRPr kumimoji="1" lang="en-US" altLang="zh-CN" dirty="0"/>
          </a:p>
        </p:txBody>
      </p:sp>
      <p:sp>
        <p:nvSpPr>
          <p:cNvPr id="9" name="云形标注 8">
            <a:extLst>
              <a:ext uri="{FF2B5EF4-FFF2-40B4-BE49-F238E27FC236}">
                <a16:creationId xmlns:a16="http://schemas.microsoft.com/office/drawing/2014/main" id="{C7258428-118F-4542-9BDF-E48C05811CB7}"/>
              </a:ext>
            </a:extLst>
          </p:cNvPr>
          <p:cNvSpPr/>
          <p:nvPr/>
        </p:nvSpPr>
        <p:spPr>
          <a:xfrm>
            <a:off x="5924731" y="4085112"/>
            <a:ext cx="2922386" cy="1957840"/>
          </a:xfrm>
          <a:prstGeom prst="cloudCallout">
            <a:avLst>
              <a:gd name="adj1" fmla="val -82983"/>
              <a:gd name="adj2" fmla="val 1170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顶级注意层中</a:t>
            </a:r>
            <a:r>
              <a:rPr kumimoji="1" lang="en-US" altLang="zh-CN" dirty="0"/>
              <a:t>, </a:t>
            </a:r>
            <a:r>
              <a:rPr kumimoji="1" lang="zh-CN" altLang="en-US" dirty="0"/>
              <a:t>问题和段落之间的相似语义是找到正确答案范围的有力证据。</a:t>
            </a:r>
          </a:p>
        </p:txBody>
      </p:sp>
      <p:sp>
        <p:nvSpPr>
          <p:cNvPr id="10" name="云形标注 9">
            <a:extLst>
              <a:ext uri="{FF2B5EF4-FFF2-40B4-BE49-F238E27FC236}">
                <a16:creationId xmlns:a16="http://schemas.microsoft.com/office/drawing/2014/main" id="{2623E235-5208-F141-9553-D6D57D9AD7EB}"/>
              </a:ext>
            </a:extLst>
          </p:cNvPr>
          <p:cNvSpPr/>
          <p:nvPr/>
        </p:nvSpPr>
        <p:spPr>
          <a:xfrm>
            <a:off x="5928769" y="4085112"/>
            <a:ext cx="2922386" cy="1957840"/>
          </a:xfrm>
          <a:prstGeom prst="cloudCallout">
            <a:avLst>
              <a:gd name="adj1" fmla="val -83389"/>
              <a:gd name="adj2" fmla="val 5234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顶级注意层中</a:t>
            </a:r>
            <a:r>
              <a:rPr kumimoji="1" lang="en-US" altLang="zh-CN" dirty="0"/>
              <a:t>, </a:t>
            </a:r>
            <a:r>
              <a:rPr kumimoji="1" lang="zh-CN" altLang="en-US" dirty="0"/>
              <a:t>问题和段落之间的相似语义是找到正确答案范围的有力证据。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BB610F8-1B4A-1349-A408-58131EB2E2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774" y="1349107"/>
            <a:ext cx="5126613" cy="169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0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page4image1828704">
            <a:extLst>
              <a:ext uri="{FF2B5EF4-FFF2-40B4-BE49-F238E27FC236}">
                <a16:creationId xmlns:a16="http://schemas.microsoft.com/office/drawing/2014/main" id="{96348E64-306C-AB4F-AF50-3D40B9F95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4417" y="281354"/>
            <a:ext cx="6631912" cy="64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B172A6-CF49-3D40-A7D3-6C47A83E4CE3}"/>
              </a:ext>
            </a:extLst>
          </p:cNvPr>
          <p:cNvSpPr txBox="1"/>
          <p:nvPr/>
        </p:nvSpPr>
        <p:spPr>
          <a:xfrm>
            <a:off x="160774" y="142352"/>
            <a:ext cx="5365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多粒度分层注意融合网络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5EFE93-0295-E147-A7F8-031FE78AFD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774" y="3493686"/>
            <a:ext cx="4862282" cy="28189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A56E27-398D-894F-B848-A61DFAEC3A28}"/>
              </a:ext>
            </a:extLst>
          </p:cNvPr>
          <p:cNvSpPr txBox="1"/>
          <p:nvPr/>
        </p:nvSpPr>
        <p:spPr>
          <a:xfrm>
            <a:off x="181657" y="617952"/>
            <a:ext cx="57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消融测试</a:t>
            </a:r>
            <a:endParaRPr kumimoji="1" lang="en-US" altLang="zh-CN" dirty="0"/>
          </a:p>
        </p:txBody>
      </p:sp>
      <p:sp>
        <p:nvSpPr>
          <p:cNvPr id="9" name="云形标注 8">
            <a:extLst>
              <a:ext uri="{FF2B5EF4-FFF2-40B4-BE49-F238E27FC236}">
                <a16:creationId xmlns:a16="http://schemas.microsoft.com/office/drawing/2014/main" id="{C7258428-118F-4542-9BDF-E48C05811CB7}"/>
              </a:ext>
            </a:extLst>
          </p:cNvPr>
          <p:cNvSpPr/>
          <p:nvPr/>
        </p:nvSpPr>
        <p:spPr>
          <a:xfrm>
            <a:off x="5615974" y="2624447"/>
            <a:ext cx="3682406" cy="2173183"/>
          </a:xfrm>
          <a:prstGeom prst="cloudCallout">
            <a:avLst>
              <a:gd name="adj1" fmla="val -73535"/>
              <a:gd name="adj2" fmla="val 3648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400" dirty="0"/>
              <a:t>清楚地显示了语言模型的有效性。</a:t>
            </a:r>
            <a:endParaRPr kumimoji="1" lang="en-US" altLang="zh-CN" sz="1400" dirty="0"/>
          </a:p>
          <a:p>
            <a:r>
              <a:rPr kumimoji="1" lang="zh-CN" altLang="en-US" sz="1400" dirty="0"/>
              <a:t>猜想：</a:t>
            </a:r>
            <a:endParaRPr kumimoji="1" lang="en-US" altLang="zh-CN" sz="1400" dirty="0"/>
          </a:p>
          <a:p>
            <a:r>
              <a:rPr kumimoji="1" lang="zh-CN" altLang="en-US" sz="1400" dirty="0"/>
              <a:t>语言模型层有效地编码了不同类型的句法和语义信息的语境</a:t>
            </a:r>
            <a:r>
              <a:rPr kumimoji="1" lang="en-US" altLang="zh-CN" sz="1400" dirty="0"/>
              <a:t>, </a:t>
            </a:r>
            <a:r>
              <a:rPr kumimoji="1" lang="zh-CN" altLang="en-US" sz="1400" dirty="0"/>
              <a:t>提高了任务的性能。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DCFB8C2-D14A-734A-8CB6-315C1BA102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774" y="1349107"/>
            <a:ext cx="5126613" cy="169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4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4image1828704">
            <a:extLst>
              <a:ext uri="{FF2B5EF4-FFF2-40B4-BE49-F238E27FC236}">
                <a16:creationId xmlns:a16="http://schemas.microsoft.com/office/drawing/2014/main" id="{52CAC938-A17E-7147-8825-C13AFCF2C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4417" y="281354"/>
            <a:ext cx="6631912" cy="64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B172A6-CF49-3D40-A7D3-6C47A83E4CE3}"/>
              </a:ext>
            </a:extLst>
          </p:cNvPr>
          <p:cNvSpPr txBox="1"/>
          <p:nvPr/>
        </p:nvSpPr>
        <p:spPr>
          <a:xfrm>
            <a:off x="160774" y="142352"/>
            <a:ext cx="5365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多粒度分层注意融合网络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E75306-58BB-444A-9DC3-D834B7E09540}"/>
              </a:ext>
            </a:extLst>
          </p:cNvPr>
          <p:cNvSpPr txBox="1"/>
          <p:nvPr/>
        </p:nvSpPr>
        <p:spPr>
          <a:xfrm>
            <a:off x="160774" y="138782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设计思想：</a:t>
            </a:r>
            <a:endParaRPr kumimoji="1"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B39B4A-9057-204B-99B9-59F33BA9469D}"/>
              </a:ext>
            </a:extLst>
          </p:cNvPr>
          <p:cNvSpPr txBox="1"/>
          <p:nvPr/>
        </p:nvSpPr>
        <p:spPr>
          <a:xfrm>
            <a:off x="1371097" y="139002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模拟人类的阅读过程习惯</a:t>
            </a:r>
            <a:endParaRPr kumimoji="1"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592684-D755-A54C-A621-0454843069D9}"/>
              </a:ext>
            </a:extLst>
          </p:cNvPr>
          <p:cNvSpPr txBox="1"/>
          <p:nvPr/>
        </p:nvSpPr>
        <p:spPr>
          <a:xfrm>
            <a:off x="556643" y="199658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首先浏览全文，略读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51E39F-D966-E040-9B0A-207134D52D91}"/>
              </a:ext>
            </a:extLst>
          </p:cNvPr>
          <p:cNvSpPr txBox="1"/>
          <p:nvPr/>
        </p:nvSpPr>
        <p:spPr>
          <a:xfrm>
            <a:off x="563184" y="260754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带着问题去阅读，找到问题和文章的关系</a:t>
            </a:r>
            <a:endParaRPr kumimoji="1"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C28E91-D5D8-F242-AA10-451AFB378C88}"/>
              </a:ext>
            </a:extLst>
          </p:cNvPr>
          <p:cNvSpPr txBox="1"/>
          <p:nvPr/>
        </p:nvSpPr>
        <p:spPr>
          <a:xfrm>
            <a:off x="563184" y="321411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找到原文中大概的答案的位置</a:t>
            </a:r>
            <a:endParaRPr kumimoji="1"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6F76B4-F446-3147-99F7-3DCA31BD2EF0}"/>
              </a:ext>
            </a:extLst>
          </p:cNvPr>
          <p:cNvSpPr txBox="1"/>
          <p:nvPr/>
        </p:nvSpPr>
        <p:spPr>
          <a:xfrm>
            <a:off x="563184" y="3820680"/>
            <a:ext cx="484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再看一遍问题，然后在文章找到对应的位置。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10664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4image1828704">
            <a:extLst>
              <a:ext uri="{FF2B5EF4-FFF2-40B4-BE49-F238E27FC236}">
                <a16:creationId xmlns:a16="http://schemas.microsoft.com/office/drawing/2014/main" id="{52CAC938-A17E-7147-8825-C13AFCF2C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74417" y="5617029"/>
            <a:ext cx="6631912" cy="108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B172A6-CF49-3D40-A7D3-6C47A83E4CE3}"/>
              </a:ext>
            </a:extLst>
          </p:cNvPr>
          <p:cNvSpPr txBox="1"/>
          <p:nvPr/>
        </p:nvSpPr>
        <p:spPr>
          <a:xfrm>
            <a:off x="160774" y="142352"/>
            <a:ext cx="5365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多粒度分层注意融合网络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70C223-0E62-F04A-A0D6-D362BDC46F28}"/>
              </a:ext>
            </a:extLst>
          </p:cNvPr>
          <p:cNvSpPr txBox="1"/>
          <p:nvPr/>
        </p:nvSpPr>
        <p:spPr>
          <a:xfrm>
            <a:off x="783771" y="1467059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单词：</a:t>
            </a:r>
            <a:r>
              <a:rPr kumimoji="1" lang="en-US" altLang="zh-CN" dirty="0" err="1"/>
              <a:t>GloVe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3A90862-AE56-CC49-BF0F-14359B9A9C39}"/>
              </a:ext>
            </a:extLst>
          </p:cNvPr>
          <p:cNvSpPr txBox="1"/>
          <p:nvPr/>
        </p:nvSpPr>
        <p:spPr>
          <a:xfrm>
            <a:off x="783771" y="2370443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字符级别：</a:t>
            </a:r>
            <a:r>
              <a:rPr kumimoji="1" lang="en-US" altLang="zh-CN" dirty="0" err="1"/>
              <a:t>ELMo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EE200C-23A0-0245-B245-40087AA524FD}"/>
              </a:ext>
            </a:extLst>
          </p:cNvPr>
          <p:cNvSpPr/>
          <p:nvPr/>
        </p:nvSpPr>
        <p:spPr>
          <a:xfrm>
            <a:off x="592853" y="748341"/>
            <a:ext cx="2682910" cy="45471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D10C22-B495-8241-B720-19AFBAAFF407}"/>
              </a:ext>
            </a:extLst>
          </p:cNvPr>
          <p:cNvSpPr txBox="1"/>
          <p:nvPr/>
        </p:nvSpPr>
        <p:spPr>
          <a:xfrm>
            <a:off x="983879" y="4793063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Language Model</a:t>
            </a:r>
            <a:endParaRPr kumimoji="1" lang="zh-CN" altLang="en-US" dirty="0"/>
          </a:p>
        </p:txBody>
      </p:sp>
      <p:sp>
        <p:nvSpPr>
          <p:cNvPr id="15" name="云形标注 14">
            <a:extLst>
              <a:ext uri="{FF2B5EF4-FFF2-40B4-BE49-F238E27FC236}">
                <a16:creationId xmlns:a16="http://schemas.microsoft.com/office/drawing/2014/main" id="{805A0EC4-6ACD-EA43-BF24-68E980F897BB}"/>
              </a:ext>
            </a:extLst>
          </p:cNvPr>
          <p:cNvSpPr/>
          <p:nvPr/>
        </p:nvSpPr>
        <p:spPr>
          <a:xfrm>
            <a:off x="636246" y="3282386"/>
            <a:ext cx="2190119" cy="1470484"/>
          </a:xfrm>
          <a:prstGeom prst="cloudCallout">
            <a:avLst>
              <a:gd name="adj1" fmla="val 30553"/>
              <a:gd name="adj2" fmla="val -851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2018</a:t>
            </a:r>
            <a:r>
              <a:rPr kumimoji="1" lang="zh-CN" altLang="en-US" sz="1400" dirty="0"/>
              <a:t>年新出的论文，在大量</a:t>
            </a:r>
            <a:r>
              <a:rPr kumimoji="1" lang="en-US" altLang="zh-CN" sz="1400" dirty="0"/>
              <a:t>NLP</a:t>
            </a:r>
            <a:r>
              <a:rPr kumimoji="1" lang="zh-CN" altLang="en-US" sz="1400" dirty="0"/>
              <a:t>中证明有效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5E3B565-0482-AA4B-9BE9-E100917E7489}"/>
              </a:ext>
            </a:extLst>
          </p:cNvPr>
          <p:cNvSpPr/>
          <p:nvPr/>
        </p:nvSpPr>
        <p:spPr>
          <a:xfrm>
            <a:off x="3732962" y="748341"/>
            <a:ext cx="2682910" cy="337137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57328F7-565E-4346-BE84-6260D156A88F}"/>
              </a:ext>
            </a:extLst>
          </p:cNvPr>
          <p:cNvSpPr txBox="1"/>
          <p:nvPr/>
        </p:nvSpPr>
        <p:spPr>
          <a:xfrm>
            <a:off x="4227871" y="3648296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RNN (Bi-LSTM)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FC4B63A-1B75-E24B-99AA-8849FAE14400}"/>
                  </a:ext>
                </a:extLst>
              </p:cNvPr>
              <p:cNvSpPr txBox="1"/>
              <p:nvPr/>
            </p:nvSpPr>
            <p:spPr>
              <a:xfrm>
                <a:off x="8522535" y="3327560"/>
                <a:ext cx="3734227" cy="457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sup>
                    </m:sSubSup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latin typeface="Cambria Math" panose="02040503050406030204" pitchFamily="18" charset="0"/>
                              </a:rPr>
                              <m:t>BiLSTM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24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kumimoji="1" lang="en-US" altLang="zh-CN" sz="24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sup>
                            </m:sSub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kumimoji="1" lang="en-US" altLang="zh-CN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24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kumimoji="1" lang="en-US" altLang="zh-CN" sz="24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sup>
                            </m:sSubSup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kumimoji="1"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1" lang="en-US" altLang="zh-CN" sz="2400" dirty="0"/>
                  <a:t> 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FC4B63A-1B75-E24B-99AA-8849FAE14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535" y="3327560"/>
                <a:ext cx="3734227" cy="457946"/>
              </a:xfrm>
              <a:prstGeom prst="rect">
                <a:avLst/>
              </a:prstGeom>
              <a:blipFill>
                <a:blip r:embed="rId4"/>
                <a:stretch>
                  <a:fillRect l="-1695"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222AD2D-A4A7-A441-A308-03D1283681FD}"/>
                  </a:ext>
                </a:extLst>
              </p:cNvPr>
              <p:cNvSpPr txBox="1"/>
              <p:nvPr/>
            </p:nvSpPr>
            <p:spPr>
              <a:xfrm>
                <a:off x="8522535" y="3943006"/>
                <a:ext cx="3630033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p>
                    </m:sSubSup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latin typeface="Cambria Math" panose="02040503050406030204" pitchFamily="18" charset="0"/>
                              </a:rPr>
                              <m:t>BiLSTM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24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kumimoji="1" lang="en-US" altLang="zh-CN" sz="24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p>
                            </m:sSub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kumimoji="1" lang="en-US" altLang="zh-CN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24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kumimoji="1" lang="en-US" altLang="zh-CN" sz="24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p>
                            </m:sSubSup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kumimoji="1"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1" lang="en-US" altLang="zh-CN" sz="2400" dirty="0"/>
                  <a:t> 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222AD2D-A4A7-A441-A308-03D128368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535" y="3943006"/>
                <a:ext cx="3630033" cy="416845"/>
              </a:xfrm>
              <a:prstGeom prst="rect">
                <a:avLst/>
              </a:prstGeom>
              <a:blipFill>
                <a:blip r:embed="rId5"/>
                <a:stretch>
                  <a:fillRect l="-1742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云形标注 20">
                <a:extLst>
                  <a:ext uri="{FF2B5EF4-FFF2-40B4-BE49-F238E27FC236}">
                    <a16:creationId xmlns:a16="http://schemas.microsoft.com/office/drawing/2014/main" id="{009A0E67-51DE-D046-9769-107B32BD94DF}"/>
                  </a:ext>
                </a:extLst>
              </p:cNvPr>
              <p:cNvSpPr/>
              <p:nvPr/>
            </p:nvSpPr>
            <p:spPr>
              <a:xfrm>
                <a:off x="10669963" y="2159420"/>
                <a:ext cx="1482605" cy="1010640"/>
              </a:xfrm>
              <a:prstGeom prst="cloudCallout">
                <a:avLst>
                  <a:gd name="adj1" fmla="val -78573"/>
                  <a:gd name="adj2" fmla="val 694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/>
                  <a:t>针对问题的：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sz="1400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zh-CN" sz="1400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sup>
                    </m:sSubSup>
                  </m:oMath>
                </a14:m>
                <a:r>
                  <a:rPr kumimoji="1" lang="zh-CN" altLang="en-US" sz="1400" dirty="0"/>
                  <a:t> </a:t>
                </a:r>
              </a:p>
            </p:txBody>
          </p:sp>
        </mc:Choice>
        <mc:Fallback xmlns="">
          <p:sp>
            <p:nvSpPr>
              <p:cNvPr id="21" name="云形标注 20">
                <a:extLst>
                  <a:ext uri="{FF2B5EF4-FFF2-40B4-BE49-F238E27FC236}">
                    <a16:creationId xmlns:a16="http://schemas.microsoft.com/office/drawing/2014/main" id="{009A0E67-51DE-D046-9769-107B32BD9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963" y="2159420"/>
                <a:ext cx="1482605" cy="1010640"/>
              </a:xfrm>
              <a:prstGeom prst="cloudCallout">
                <a:avLst>
                  <a:gd name="adj1" fmla="val -78573"/>
                  <a:gd name="adj2" fmla="val 69426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云形标注 21">
                <a:extLst>
                  <a:ext uri="{FF2B5EF4-FFF2-40B4-BE49-F238E27FC236}">
                    <a16:creationId xmlns:a16="http://schemas.microsoft.com/office/drawing/2014/main" id="{32016226-7FC0-E94D-90F7-E7270E8BC68A}"/>
                  </a:ext>
                </a:extLst>
              </p:cNvPr>
              <p:cNvSpPr/>
              <p:nvPr/>
            </p:nvSpPr>
            <p:spPr>
              <a:xfrm>
                <a:off x="10546387" y="4484517"/>
                <a:ext cx="1422176" cy="936061"/>
              </a:xfrm>
              <a:prstGeom prst="cloudCallout">
                <a:avLst>
                  <a:gd name="adj1" fmla="val -77966"/>
                  <a:gd name="adj2" fmla="val -55385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/>
                  <a:t>针对文章的：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sz="1400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zh-CN" sz="1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p>
                    </m:sSubSup>
                  </m:oMath>
                </a14:m>
                <a:r>
                  <a:rPr kumimoji="1" lang="zh-CN" altLang="en-US" sz="1400" dirty="0"/>
                  <a:t> </a:t>
                </a:r>
              </a:p>
            </p:txBody>
          </p:sp>
        </mc:Choice>
        <mc:Fallback xmlns="">
          <p:sp>
            <p:nvSpPr>
              <p:cNvPr id="22" name="云形标注 21">
                <a:extLst>
                  <a:ext uri="{FF2B5EF4-FFF2-40B4-BE49-F238E27FC236}">
                    <a16:creationId xmlns:a16="http://schemas.microsoft.com/office/drawing/2014/main" id="{32016226-7FC0-E94D-90F7-E7270E8BC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387" y="4484517"/>
                <a:ext cx="1422176" cy="936061"/>
              </a:xfrm>
              <a:prstGeom prst="cloudCallout">
                <a:avLst>
                  <a:gd name="adj1" fmla="val -77966"/>
                  <a:gd name="adj2" fmla="val -55385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3FF4CB61-4CA7-8544-B7AE-F99BF8B1552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260457" y="1651725"/>
            <a:ext cx="24885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E84A3700-CAAA-DF47-8F33-895D10742E90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678842" y="2555109"/>
            <a:ext cx="2638542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A3977777-5101-AA4B-B1B5-374B7D575D1B}"/>
              </a:ext>
            </a:extLst>
          </p:cNvPr>
          <p:cNvSpPr/>
          <p:nvPr/>
        </p:nvSpPr>
        <p:spPr>
          <a:xfrm>
            <a:off x="3732962" y="4344822"/>
            <a:ext cx="2682910" cy="89387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D6F86B9E-D33B-5D41-9883-7CF3CDBE69F0}"/>
              </a:ext>
            </a:extLst>
          </p:cNvPr>
          <p:cNvCxnSpPr>
            <a:cxnSpLocks/>
            <a:stCxn id="14" idx="3"/>
            <a:endCxn id="38" idx="1"/>
          </p:cNvCxnSpPr>
          <p:nvPr/>
        </p:nvCxnSpPr>
        <p:spPr>
          <a:xfrm>
            <a:off x="2678842" y="2555109"/>
            <a:ext cx="1054120" cy="2236648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D4558ACC-CCDB-2444-AF37-EB4DF6CFC60D}"/>
              </a:ext>
            </a:extLst>
          </p:cNvPr>
          <p:cNvSpPr txBox="1"/>
          <p:nvPr/>
        </p:nvSpPr>
        <p:spPr>
          <a:xfrm>
            <a:off x="4499198" y="456820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字符级别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5AFF2AD-AB87-374B-9872-3B110EB17FA1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415872" y="2434029"/>
            <a:ext cx="115332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6B6B81C-524D-3841-8E0F-FA9E9DBCAEDB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6415872" y="2434029"/>
            <a:ext cx="1153328" cy="2357728"/>
          </a:xfrm>
          <a:prstGeom prst="curvedConnector2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E5A5F07-7682-0741-A288-BE4E896AAA85}"/>
                  </a:ext>
                </a:extLst>
              </p:cNvPr>
              <p:cNvSpPr/>
              <p:nvPr/>
            </p:nvSpPr>
            <p:spPr>
              <a:xfrm>
                <a:off x="7153894" y="1440369"/>
                <a:ext cx="830612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sz="360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kumimoji="1" lang="en-US" altLang="zh-CN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zh-CN" sz="3600">
                              <a:latin typeface="Cambria Math" panose="02040503050406030204" pitchFamily="18" charset="0"/>
                            </a:rPr>
                            <m:t>Q</m:t>
                          </m:r>
                        </m:sup>
                      </m:sSubSup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E5A5F07-7682-0741-A288-BE4E896AAA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894" y="1440369"/>
                <a:ext cx="830612" cy="756426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E747E30-1DA3-C648-A4AD-5BD13A17A01B}"/>
                  </a:ext>
                </a:extLst>
              </p:cNvPr>
              <p:cNvSpPr/>
              <p:nvPr/>
            </p:nvSpPr>
            <p:spPr>
              <a:xfrm>
                <a:off x="7664031" y="2370443"/>
                <a:ext cx="800155" cy="661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sz="360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kumimoji="1" lang="en-US" altLang="zh-CN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zh-CN" sz="36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p>
                      </m:sSubSup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E747E30-1DA3-C648-A4AD-5BD13A17A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031" y="2370443"/>
                <a:ext cx="800155" cy="661591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238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4image1828704">
            <a:extLst>
              <a:ext uri="{FF2B5EF4-FFF2-40B4-BE49-F238E27FC236}">
                <a16:creationId xmlns:a16="http://schemas.microsoft.com/office/drawing/2014/main" id="{52CAC938-A17E-7147-8825-C13AFCF2C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5711" y="4491282"/>
            <a:ext cx="6048118" cy="166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B172A6-CF49-3D40-A7D3-6C47A83E4CE3}"/>
              </a:ext>
            </a:extLst>
          </p:cNvPr>
          <p:cNvSpPr txBox="1"/>
          <p:nvPr/>
        </p:nvSpPr>
        <p:spPr>
          <a:xfrm>
            <a:off x="160774" y="142352"/>
            <a:ext cx="5365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多粒度分层注意融合网络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C0C44D0-F5AB-6A45-8829-8DC4817690A1}"/>
              </a:ext>
            </a:extLst>
          </p:cNvPr>
          <p:cNvSpPr txBox="1"/>
          <p:nvPr/>
        </p:nvSpPr>
        <p:spPr>
          <a:xfrm>
            <a:off x="251327" y="5001245"/>
            <a:ext cx="574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对齐：</a:t>
            </a:r>
            <a:r>
              <a:rPr kumimoji="1" lang="zh-CN" altLang="en-US" dirty="0"/>
              <a:t>类似 </a:t>
            </a:r>
            <a:r>
              <a:rPr kumimoji="1" lang="en-US" altLang="zh-CN" dirty="0" err="1"/>
              <a:t>BiDAF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的相似矩阵，找到原文和问题对应的最相关的词汇</a:t>
            </a:r>
            <a:endParaRPr kumimoji="1" lang="en-US" altLang="zh-CN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391FA95-6E11-A74F-AAFB-2C0B5DA5870B}"/>
              </a:ext>
            </a:extLst>
          </p:cNvPr>
          <p:cNvSpPr txBox="1"/>
          <p:nvPr/>
        </p:nvSpPr>
        <p:spPr>
          <a:xfrm>
            <a:off x="251327" y="5744171"/>
            <a:ext cx="5743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融合：</a:t>
            </a:r>
            <a:r>
              <a:rPr kumimoji="1" lang="zh-CN" altLang="en-US" dirty="0">
                <a:solidFill>
                  <a:schemeClr val="accent5"/>
                </a:solidFill>
              </a:rPr>
              <a:t>没对齐的内容</a:t>
            </a:r>
            <a:r>
              <a:rPr kumimoji="1" lang="en-US" altLang="zh-CN" dirty="0">
                <a:solidFill>
                  <a:schemeClr val="accent5"/>
                </a:solidFill>
              </a:rPr>
              <a:t>(</a:t>
            </a:r>
            <a:r>
              <a:rPr kumimoji="1" lang="zh-CN" altLang="en-US" dirty="0">
                <a:solidFill>
                  <a:schemeClr val="accent5"/>
                </a:solidFill>
              </a:rPr>
              <a:t>原始的 编码层 输出</a:t>
            </a:r>
            <a:r>
              <a:rPr kumimoji="1" lang="en-US" altLang="zh-CN" dirty="0">
                <a:solidFill>
                  <a:schemeClr val="accent5"/>
                </a:solidFill>
              </a:rPr>
              <a:t>)</a:t>
            </a:r>
            <a:r>
              <a:rPr kumimoji="1" lang="zh-CN" altLang="en-US" dirty="0">
                <a:solidFill>
                  <a:schemeClr val="accent5"/>
                </a:solidFill>
              </a:rPr>
              <a:t> </a:t>
            </a:r>
            <a:r>
              <a:rPr kumimoji="1" lang="zh-CN" altLang="en-US" dirty="0"/>
              <a:t>和</a:t>
            </a:r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对齐的内容（用相似矩阵转换过的）进行</a:t>
            </a:r>
            <a:r>
              <a:rPr kumimoji="1" lang="zh-CN" altLang="en-US" dirty="0"/>
              <a:t>融合，可以表示不同粒度的信息。</a:t>
            </a: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A0ACD7F-0647-2E4D-811C-C6C18CEAD610}"/>
                  </a:ext>
                </a:extLst>
              </p:cNvPr>
              <p:cNvSpPr/>
              <p:nvPr/>
            </p:nvSpPr>
            <p:spPr>
              <a:xfrm>
                <a:off x="251327" y="1270395"/>
                <a:ext cx="830612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sz="360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kumimoji="1" lang="en-US" altLang="zh-CN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zh-CN" sz="3600">
                              <a:latin typeface="Cambria Math" panose="02040503050406030204" pitchFamily="18" charset="0"/>
                            </a:rPr>
                            <m:t>Q</m:t>
                          </m:r>
                        </m:sup>
                      </m:sSubSup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A0ACD7F-0647-2E4D-811C-C6C18CEAD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27" y="1270395"/>
                <a:ext cx="830612" cy="756426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B99F9EA-0134-154B-96E6-D130556E12E1}"/>
                  </a:ext>
                </a:extLst>
              </p:cNvPr>
              <p:cNvSpPr/>
              <p:nvPr/>
            </p:nvSpPr>
            <p:spPr>
              <a:xfrm>
                <a:off x="281784" y="2349816"/>
                <a:ext cx="800155" cy="661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sz="360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kumimoji="1" lang="en-US" altLang="zh-CN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zh-CN" sz="36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p>
                      </m:sSubSup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B99F9EA-0134-154B-96E6-D130556E1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84" y="2349816"/>
                <a:ext cx="800155" cy="661591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CD3C7C07-298A-4942-BFC4-E5B1E1C313D7}"/>
              </a:ext>
            </a:extLst>
          </p:cNvPr>
          <p:cNvGrpSpPr/>
          <p:nvPr/>
        </p:nvGrpSpPr>
        <p:grpSpPr>
          <a:xfrm>
            <a:off x="1708550" y="1738590"/>
            <a:ext cx="4237949" cy="793710"/>
            <a:chOff x="2034094" y="1822608"/>
            <a:chExt cx="4237949" cy="79371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6E50979-DB45-4541-A842-773545220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34094" y="1822608"/>
              <a:ext cx="2074267" cy="342900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98A1ACB8-A742-3449-BDEC-584D4177C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3218"/>
            <a:stretch/>
          </p:blipFill>
          <p:spPr>
            <a:xfrm>
              <a:off x="2034094" y="2262384"/>
              <a:ext cx="4237949" cy="353934"/>
            </a:xfrm>
            <a:prstGeom prst="rect">
              <a:avLst/>
            </a:prstGeom>
          </p:spPr>
        </p:pic>
      </p:grp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FBD34809-4838-174A-9D5A-B5920473C473}"/>
              </a:ext>
            </a:extLst>
          </p:cNvPr>
          <p:cNvCxnSpPr>
            <a:cxnSpLocks/>
          </p:cNvCxnSpPr>
          <p:nvPr/>
        </p:nvCxnSpPr>
        <p:spPr>
          <a:xfrm>
            <a:off x="1035639" y="2128421"/>
            <a:ext cx="6960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CFABE8B-8192-5F4E-A880-81650A98035E}"/>
              </a:ext>
            </a:extLst>
          </p:cNvPr>
          <p:cNvSpPr txBox="1"/>
          <p:nvPr/>
        </p:nvSpPr>
        <p:spPr>
          <a:xfrm>
            <a:off x="3102823" y="2564861"/>
            <a:ext cx="78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(</a:t>
            </a:r>
            <a:r>
              <a:rPr kumimoji="1" lang="zh-CN" altLang="en-US" dirty="0"/>
              <a:t>对齐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A647C4A-BE3C-3E4B-B3A9-9DE503E1081A}"/>
              </a:ext>
            </a:extLst>
          </p:cNvPr>
          <p:cNvGrpSpPr/>
          <p:nvPr/>
        </p:nvGrpSpPr>
        <p:grpSpPr>
          <a:xfrm>
            <a:off x="6336255" y="1083921"/>
            <a:ext cx="2971158" cy="1927486"/>
            <a:chOff x="7030736" y="753125"/>
            <a:chExt cx="2971158" cy="192748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52B1AAD-EBF7-8C42-9D9C-BEFED6CEC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27524" y="753125"/>
              <a:ext cx="1977582" cy="348985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42B99AD-D0B5-C044-ACF4-0E3830913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30736" y="1136836"/>
              <a:ext cx="2971158" cy="601754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490BB48-D6FC-EC47-AD2D-FDB7845A3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01342" y="1779696"/>
              <a:ext cx="2629945" cy="900915"/>
            </a:xfrm>
            <a:prstGeom prst="rect">
              <a:avLst/>
            </a:prstGeom>
          </p:spPr>
        </p:pic>
      </p:grp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D3AB4133-0767-274D-953A-8B73DAA72401}"/>
              </a:ext>
            </a:extLst>
          </p:cNvPr>
          <p:cNvCxnSpPr>
            <a:cxnSpLocks/>
          </p:cNvCxnSpPr>
          <p:nvPr/>
        </p:nvCxnSpPr>
        <p:spPr>
          <a:xfrm>
            <a:off x="5946499" y="2128421"/>
            <a:ext cx="6960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2CB0B640-2C38-BB49-831E-7C88813D1F57}"/>
              </a:ext>
            </a:extLst>
          </p:cNvPr>
          <p:cNvSpPr txBox="1"/>
          <p:nvPr/>
        </p:nvSpPr>
        <p:spPr>
          <a:xfrm>
            <a:off x="7182076" y="2974141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(Q2P, P2Q)</a:t>
            </a:r>
            <a:endParaRPr kumimoji="1" lang="zh-CN" altLang="en-US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6E24C08-B595-FA44-B1D0-6301588821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8446" y="1567859"/>
            <a:ext cx="2197825" cy="1221014"/>
          </a:xfrm>
          <a:prstGeom prst="rect">
            <a:avLst/>
          </a:prstGeom>
        </p:spPr>
      </p:pic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89A96AE4-84D9-694B-A286-7A852EE413C2}"/>
              </a:ext>
            </a:extLst>
          </p:cNvPr>
          <p:cNvCxnSpPr>
            <a:cxnSpLocks/>
          </p:cNvCxnSpPr>
          <p:nvPr/>
        </p:nvCxnSpPr>
        <p:spPr>
          <a:xfrm>
            <a:off x="8999770" y="2178366"/>
            <a:ext cx="6960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33F62CC0-F7A3-6341-8993-B91F420152CC}"/>
              </a:ext>
            </a:extLst>
          </p:cNvPr>
          <p:cNvSpPr txBox="1"/>
          <p:nvPr/>
        </p:nvSpPr>
        <p:spPr>
          <a:xfrm>
            <a:off x="10350092" y="297414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(</a:t>
            </a:r>
            <a:r>
              <a:rPr kumimoji="1" lang="zh-CN" altLang="en-US" dirty="0"/>
              <a:t>融合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7371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2B172A6-CF49-3D40-A7D3-6C47A83E4CE3}"/>
              </a:ext>
            </a:extLst>
          </p:cNvPr>
          <p:cNvSpPr txBox="1"/>
          <p:nvPr/>
        </p:nvSpPr>
        <p:spPr>
          <a:xfrm>
            <a:off x="160774" y="142352"/>
            <a:ext cx="5365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多粒度分层注意融合网络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C0C44D0-F5AB-6A45-8829-8DC4817690A1}"/>
              </a:ext>
            </a:extLst>
          </p:cNvPr>
          <p:cNvSpPr txBox="1"/>
          <p:nvPr/>
        </p:nvSpPr>
        <p:spPr>
          <a:xfrm>
            <a:off x="251327" y="5001245"/>
            <a:ext cx="574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对齐：</a:t>
            </a:r>
            <a:r>
              <a:rPr kumimoji="1" lang="zh-CN" altLang="en-US" dirty="0"/>
              <a:t>类似 </a:t>
            </a:r>
            <a:r>
              <a:rPr kumimoji="1" lang="en-US" altLang="zh-CN" dirty="0" err="1"/>
              <a:t>BiDAF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的相似矩阵，找到原文和问题对应的最相关的词汇</a:t>
            </a:r>
            <a:endParaRPr kumimoji="1" lang="en-US" altLang="zh-CN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391FA95-6E11-A74F-AAFB-2C0B5DA5870B}"/>
              </a:ext>
            </a:extLst>
          </p:cNvPr>
          <p:cNvSpPr txBox="1"/>
          <p:nvPr/>
        </p:nvSpPr>
        <p:spPr>
          <a:xfrm>
            <a:off x="251327" y="5744171"/>
            <a:ext cx="5743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融合：</a:t>
            </a:r>
            <a:r>
              <a:rPr kumimoji="1" lang="zh-CN" altLang="en-US" dirty="0">
                <a:solidFill>
                  <a:schemeClr val="accent5"/>
                </a:solidFill>
              </a:rPr>
              <a:t>没对齐的内容</a:t>
            </a:r>
            <a:r>
              <a:rPr kumimoji="1" lang="en-US" altLang="zh-CN" dirty="0">
                <a:solidFill>
                  <a:schemeClr val="accent5"/>
                </a:solidFill>
              </a:rPr>
              <a:t>(</a:t>
            </a:r>
            <a:r>
              <a:rPr kumimoji="1" lang="zh-CN" altLang="en-US" dirty="0">
                <a:solidFill>
                  <a:schemeClr val="accent5"/>
                </a:solidFill>
              </a:rPr>
              <a:t>原始的 编码层 输出</a:t>
            </a:r>
            <a:r>
              <a:rPr kumimoji="1" lang="en-US" altLang="zh-CN" dirty="0">
                <a:solidFill>
                  <a:schemeClr val="accent5"/>
                </a:solidFill>
              </a:rPr>
              <a:t>)</a:t>
            </a:r>
            <a:r>
              <a:rPr kumimoji="1" lang="zh-CN" altLang="en-US" dirty="0">
                <a:solidFill>
                  <a:schemeClr val="accent5"/>
                </a:solidFill>
              </a:rPr>
              <a:t> </a:t>
            </a:r>
            <a:r>
              <a:rPr kumimoji="1" lang="zh-CN" altLang="en-US" dirty="0"/>
              <a:t>和</a:t>
            </a:r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对齐的内容（用相似矩阵转换过的）进行</a:t>
            </a:r>
            <a:r>
              <a:rPr kumimoji="1" lang="zh-CN" altLang="en-US" dirty="0"/>
              <a:t>融合，可以表示不同粒度的信息。</a:t>
            </a:r>
            <a:endParaRPr kumimoji="1" lang="en-US" altLang="zh-CN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6E24C08-B595-FA44-B1D0-630158882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02" y="904027"/>
            <a:ext cx="3876532" cy="2153629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33F62CC0-F7A3-6341-8993-B91F420152CC}"/>
              </a:ext>
            </a:extLst>
          </p:cNvPr>
          <p:cNvSpPr txBox="1"/>
          <p:nvPr/>
        </p:nvSpPr>
        <p:spPr>
          <a:xfrm>
            <a:off x="2341881" y="319353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(</a:t>
            </a:r>
            <a:r>
              <a:rPr kumimoji="1" lang="zh-CN" altLang="en-US" dirty="0"/>
              <a:t>融合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7A6EE8-5F5E-CA4E-A17D-A3FEB250F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291" y="932379"/>
            <a:ext cx="4936920" cy="3126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4645B9-594D-484D-B23F-9C1BAB0C0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401" y="1730887"/>
            <a:ext cx="4330700" cy="952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0999FBC-2A27-F140-B780-B07CEBE95E7B}"/>
              </a:ext>
            </a:extLst>
          </p:cNvPr>
          <p:cNvSpPr txBox="1"/>
          <p:nvPr/>
        </p:nvSpPr>
        <p:spPr>
          <a:xfrm>
            <a:off x="7396223" y="2764818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基于门的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7" name="椭圆形标注 6">
            <a:extLst>
              <a:ext uri="{FF2B5EF4-FFF2-40B4-BE49-F238E27FC236}">
                <a16:creationId xmlns:a16="http://schemas.microsoft.com/office/drawing/2014/main" id="{F8EC416C-6BFE-D445-A8F5-BDC57E47A4F6}"/>
              </a:ext>
            </a:extLst>
          </p:cNvPr>
          <p:cNvSpPr/>
          <p:nvPr/>
        </p:nvSpPr>
        <p:spPr>
          <a:xfrm>
            <a:off x="4786778" y="108287"/>
            <a:ext cx="1097989" cy="883811"/>
          </a:xfrm>
          <a:prstGeom prst="wedgeEllipseCallout">
            <a:avLst>
              <a:gd name="adj1" fmla="val 38329"/>
              <a:gd name="adj2" fmla="val 58032"/>
            </a:avLst>
          </a:prstGeom>
          <a:gradFill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Yuppy SC" panose="020F0603040207020204" pitchFamily="34" charset="-122"/>
              </a:rPr>
              <a:t>核函数</a:t>
            </a:r>
          </a:p>
        </p:txBody>
      </p:sp>
      <p:sp>
        <p:nvSpPr>
          <p:cNvPr id="30" name="椭圆形标注 29">
            <a:hlinkClick r:id="rId6" action="ppaction://hlinksldjump"/>
            <a:extLst>
              <a:ext uri="{FF2B5EF4-FFF2-40B4-BE49-F238E27FC236}">
                <a16:creationId xmlns:a16="http://schemas.microsoft.com/office/drawing/2014/main" id="{9EED20F7-3568-5048-B0C5-4A5090DF1FDC}"/>
              </a:ext>
            </a:extLst>
          </p:cNvPr>
          <p:cNvSpPr/>
          <p:nvPr/>
        </p:nvSpPr>
        <p:spPr>
          <a:xfrm>
            <a:off x="5994401" y="0"/>
            <a:ext cx="2028782" cy="689439"/>
          </a:xfrm>
          <a:prstGeom prst="wedgeEllipseCallout">
            <a:avLst>
              <a:gd name="adj1" fmla="val -36895"/>
              <a:gd name="adj2" fmla="val 78986"/>
            </a:avLst>
          </a:prstGeom>
          <a:gradFill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Yuppy SC" panose="020F0603040207020204" pitchFamily="34" charset="-122"/>
              </a:rPr>
              <a:t>作者比较了不同核函数的性能</a:t>
            </a:r>
          </a:p>
        </p:txBody>
      </p:sp>
      <p:pic>
        <p:nvPicPr>
          <p:cNvPr id="34" name="Picture 1" descr="page4image1828704">
            <a:extLst>
              <a:ext uri="{FF2B5EF4-FFF2-40B4-BE49-F238E27FC236}">
                <a16:creationId xmlns:a16="http://schemas.microsoft.com/office/drawing/2014/main" id="{F7FD6035-2BE2-7A44-B75E-C54E57F1A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5711" y="4491282"/>
            <a:ext cx="6048118" cy="166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5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6FE8832E-2F9D-3D47-B5F6-EE6A0BCBF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501092"/>
              </p:ext>
            </p:extLst>
          </p:nvPr>
        </p:nvGraphicFramePr>
        <p:xfrm>
          <a:off x="0" y="1377263"/>
          <a:ext cx="12031227" cy="5177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8112">
                  <a:extLst>
                    <a:ext uri="{9D8B030D-6E8A-4147-A177-3AD203B41FA5}">
                      <a16:colId xmlns:a16="http://schemas.microsoft.com/office/drawing/2014/main" val="3967039637"/>
                    </a:ext>
                  </a:extLst>
                </a:gridCol>
                <a:gridCol w="5878285">
                  <a:extLst>
                    <a:ext uri="{9D8B030D-6E8A-4147-A177-3AD203B41FA5}">
                      <a16:colId xmlns:a16="http://schemas.microsoft.com/office/drawing/2014/main" val="1701935506"/>
                    </a:ext>
                  </a:extLst>
                </a:gridCol>
                <a:gridCol w="3254830">
                  <a:extLst>
                    <a:ext uri="{9D8B030D-6E8A-4147-A177-3AD203B41FA5}">
                      <a16:colId xmlns:a16="http://schemas.microsoft.com/office/drawing/2014/main" val="115173560"/>
                    </a:ext>
                  </a:extLst>
                </a:gridCol>
              </a:tblGrid>
              <a:tr h="8628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核函数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EM/F1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03119"/>
                  </a:ext>
                </a:extLst>
              </a:tr>
              <a:tr h="8628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简单连接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78.8 / 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968504"/>
                  </a:ext>
                </a:extLst>
              </a:tr>
              <a:tr h="8628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增加全投影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79.1 / 86.1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806106"/>
                  </a:ext>
                </a:extLst>
              </a:tr>
              <a:tr h="8628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基于标量的融合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79.5 / 86.5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451054"/>
                  </a:ext>
                </a:extLst>
              </a:tr>
              <a:tr h="8628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基于向量的融合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80.0 / 87.0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85657"/>
                  </a:ext>
                </a:extLst>
              </a:tr>
              <a:tr h="8628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基于矩阵的融合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79.8 / 86.8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14078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2B172A6-CF49-3D40-A7D3-6C47A83E4CE3}"/>
              </a:ext>
            </a:extLst>
          </p:cNvPr>
          <p:cNvSpPr txBox="1"/>
          <p:nvPr/>
        </p:nvSpPr>
        <p:spPr>
          <a:xfrm>
            <a:off x="160774" y="142352"/>
            <a:ext cx="5365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多粒度分层注意融合网络</a:t>
            </a:r>
          </a:p>
        </p:txBody>
      </p:sp>
      <p:sp>
        <p:nvSpPr>
          <p:cNvPr id="7" name="椭圆形标注 6">
            <a:extLst>
              <a:ext uri="{FF2B5EF4-FFF2-40B4-BE49-F238E27FC236}">
                <a16:creationId xmlns:a16="http://schemas.microsoft.com/office/drawing/2014/main" id="{F8EC416C-6BFE-D445-A8F5-BDC57E47A4F6}"/>
              </a:ext>
            </a:extLst>
          </p:cNvPr>
          <p:cNvSpPr/>
          <p:nvPr/>
        </p:nvSpPr>
        <p:spPr>
          <a:xfrm>
            <a:off x="4786778" y="108287"/>
            <a:ext cx="1521425" cy="1049181"/>
          </a:xfrm>
          <a:prstGeom prst="wedgeEllipseCallout">
            <a:avLst>
              <a:gd name="adj1" fmla="val -52330"/>
              <a:gd name="adj2" fmla="val 60651"/>
            </a:avLst>
          </a:prstGeom>
          <a:gradFill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Yuppy SC" panose="020F0603040207020204" pitchFamily="34" charset="-122"/>
              </a:rPr>
              <a:t>核函数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7A6EE8-5F5E-CA4E-A17D-A3FEB250FC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91"/>
          <a:stretch/>
        </p:blipFill>
        <p:spPr>
          <a:xfrm>
            <a:off x="3630969" y="3314051"/>
            <a:ext cx="4334518" cy="4033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D17C71-4BF1-9B49-9E08-E4090A4E4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026" y="4134799"/>
            <a:ext cx="1647394" cy="4819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E5CFA5-E2F7-104A-BEB4-31EED9F69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075" y="5002883"/>
            <a:ext cx="4633296" cy="6063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10D235-FF12-D649-8AA0-0F46C3EA1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219" y="5899507"/>
            <a:ext cx="4403008" cy="428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66A9581-5AF5-7E45-B8E2-C61DE8E4E427}"/>
                  </a:ext>
                </a:extLst>
              </p:cNvPr>
              <p:cNvSpPr txBox="1"/>
              <p:nvPr/>
            </p:nvSpPr>
            <p:spPr>
              <a:xfrm>
                <a:off x="5043241" y="2347213"/>
                <a:ext cx="1264962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kumimoji="1" lang="en-US" altLang="zh-CN" sz="3200" b="0" i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3200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66A9581-5AF5-7E45-B8E2-C61DE8E4E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241" y="2347213"/>
                <a:ext cx="1264962" cy="648191"/>
              </a:xfrm>
              <a:prstGeom prst="rect">
                <a:avLst/>
              </a:prstGeom>
              <a:blipFill>
                <a:blip r:embed="rId7"/>
                <a:stretch>
                  <a:fillRect t="-1923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02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A8636590-77E4-4A49-BC58-E52D077686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2635" y="477477"/>
            <a:ext cx="2999096" cy="921206"/>
          </a:xfrm>
          <a:prstGeom prst="rect">
            <a:avLst/>
          </a:prstGeom>
        </p:spPr>
      </p:pic>
      <p:pic>
        <p:nvPicPr>
          <p:cNvPr id="1025" name="Picture 1" descr="page4image1828704">
            <a:extLst>
              <a:ext uri="{FF2B5EF4-FFF2-40B4-BE49-F238E27FC236}">
                <a16:creationId xmlns:a16="http://schemas.microsoft.com/office/drawing/2014/main" id="{52CAC938-A17E-7147-8825-C13AFCF2C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94401" y="3639589"/>
            <a:ext cx="6048118" cy="272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B172A6-CF49-3D40-A7D3-6C47A83E4CE3}"/>
              </a:ext>
            </a:extLst>
          </p:cNvPr>
          <p:cNvSpPr txBox="1"/>
          <p:nvPr/>
        </p:nvSpPr>
        <p:spPr>
          <a:xfrm>
            <a:off x="160774" y="142352"/>
            <a:ext cx="5365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多粒度分层注意融合网络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C0C44D0-F5AB-6A45-8829-8DC4817690A1}"/>
              </a:ext>
            </a:extLst>
          </p:cNvPr>
          <p:cNvSpPr txBox="1"/>
          <p:nvPr/>
        </p:nvSpPr>
        <p:spPr>
          <a:xfrm>
            <a:off x="251327" y="5001245"/>
            <a:ext cx="574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对齐：</a:t>
            </a:r>
            <a:r>
              <a:rPr kumimoji="1" lang="zh-CN" altLang="en-US" dirty="0"/>
              <a:t>类似 </a:t>
            </a:r>
            <a:r>
              <a:rPr kumimoji="1" lang="en-US" altLang="zh-CN" dirty="0" err="1"/>
              <a:t>BiDAF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的相似矩阵，找到原文和问题对应的最相关的词汇</a:t>
            </a:r>
            <a:endParaRPr kumimoji="1" lang="en-US" altLang="zh-CN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391FA95-6E11-A74F-AAFB-2C0B5DA5870B}"/>
              </a:ext>
            </a:extLst>
          </p:cNvPr>
          <p:cNvSpPr txBox="1"/>
          <p:nvPr/>
        </p:nvSpPr>
        <p:spPr>
          <a:xfrm>
            <a:off x="251327" y="5744171"/>
            <a:ext cx="5743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融合：</a:t>
            </a:r>
            <a:r>
              <a:rPr kumimoji="1" lang="zh-CN" altLang="en-US" dirty="0">
                <a:solidFill>
                  <a:schemeClr val="accent5"/>
                </a:solidFill>
              </a:rPr>
              <a:t>没对齐的内容</a:t>
            </a:r>
            <a:r>
              <a:rPr kumimoji="1" lang="en-US" altLang="zh-CN" dirty="0">
                <a:solidFill>
                  <a:schemeClr val="accent5"/>
                </a:solidFill>
              </a:rPr>
              <a:t>(</a:t>
            </a:r>
            <a:r>
              <a:rPr kumimoji="1" lang="zh-CN" altLang="en-US" dirty="0">
                <a:solidFill>
                  <a:schemeClr val="accent5"/>
                </a:solidFill>
              </a:rPr>
              <a:t>原始的 编码层 输出</a:t>
            </a:r>
            <a:r>
              <a:rPr kumimoji="1" lang="en-US" altLang="zh-CN" dirty="0">
                <a:solidFill>
                  <a:schemeClr val="accent5"/>
                </a:solidFill>
              </a:rPr>
              <a:t>)</a:t>
            </a:r>
            <a:r>
              <a:rPr kumimoji="1" lang="zh-CN" altLang="en-US" dirty="0">
                <a:solidFill>
                  <a:schemeClr val="accent5"/>
                </a:solidFill>
              </a:rPr>
              <a:t> </a:t>
            </a:r>
            <a:r>
              <a:rPr kumimoji="1" lang="zh-CN" altLang="en-US" dirty="0"/>
              <a:t>和</a:t>
            </a:r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对齐的内容（用相似矩阵转换过的）进行</a:t>
            </a:r>
            <a:r>
              <a:rPr kumimoji="1" lang="zh-CN" altLang="en-US" dirty="0"/>
              <a:t>融合，可以表示不同粒度的信息。</a:t>
            </a:r>
            <a:endParaRPr kumimoji="1"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4BA9B76-E154-A34E-906E-3F963E0A06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353" y="1089974"/>
            <a:ext cx="596348" cy="2153629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5737786-9BF7-1E4B-BF19-36B78AEA70EA}"/>
              </a:ext>
            </a:extLst>
          </p:cNvPr>
          <p:cNvCxnSpPr>
            <a:cxnSpLocks/>
            <a:stCxn id="13" idx="0"/>
            <a:endCxn id="16" idx="1"/>
          </p:cNvCxnSpPr>
          <p:nvPr/>
        </p:nvCxnSpPr>
        <p:spPr>
          <a:xfrm>
            <a:off x="708527" y="1089974"/>
            <a:ext cx="1252795" cy="1055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2D649147-AE9A-A54A-97F7-39003F5E5AF6}"/>
              </a:ext>
            </a:extLst>
          </p:cNvPr>
          <p:cNvCxnSpPr>
            <a:cxnSpLocks/>
            <a:stCxn id="13" idx="2"/>
            <a:endCxn id="43" idx="1"/>
          </p:cNvCxnSpPr>
          <p:nvPr/>
        </p:nvCxnSpPr>
        <p:spPr>
          <a:xfrm rot="16200000" flipH="1">
            <a:off x="674941" y="3277189"/>
            <a:ext cx="410439" cy="343266"/>
          </a:xfrm>
          <a:prstGeom prst="curvedConnector2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B8A2C0BE-29E7-2B49-A166-24CDF602CB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322" y="992461"/>
            <a:ext cx="3733548" cy="406222"/>
          </a:xfrm>
          <a:prstGeom prst="rect">
            <a:avLst/>
          </a:prstGeom>
        </p:spPr>
      </p:pic>
      <p:sp>
        <p:nvSpPr>
          <p:cNvPr id="25" name="云形标注 24">
            <a:extLst>
              <a:ext uri="{FF2B5EF4-FFF2-40B4-BE49-F238E27FC236}">
                <a16:creationId xmlns:a16="http://schemas.microsoft.com/office/drawing/2014/main" id="{2EF61217-C01C-734F-A0D9-02D2A5566ABF}"/>
              </a:ext>
            </a:extLst>
          </p:cNvPr>
          <p:cNvSpPr/>
          <p:nvPr/>
        </p:nvSpPr>
        <p:spPr>
          <a:xfrm>
            <a:off x="1245704" y="1551861"/>
            <a:ext cx="1842053" cy="1235173"/>
          </a:xfrm>
          <a:prstGeom prst="cloudCallout">
            <a:avLst>
              <a:gd name="adj1" fmla="val 81164"/>
              <a:gd name="adj2" fmla="val -5724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2016</a:t>
            </a:r>
          </a:p>
          <a:p>
            <a:pPr algn="ctr"/>
            <a:r>
              <a:rPr lang="en" altLang="zh-CN" sz="1200" dirty="0">
                <a:hlinkClick r:id="rId7"/>
              </a:rPr>
              <a:t>Wide &amp; Deep Learning for Recommender Systems</a:t>
            </a:r>
            <a:endParaRPr kumimoji="1" lang="zh-CN" altLang="en-US" sz="1200" dirty="0"/>
          </a:p>
        </p:txBody>
      </p:sp>
      <p:cxnSp>
        <p:nvCxnSpPr>
          <p:cNvPr id="28" name="直线箭头连接符 13">
            <a:extLst>
              <a:ext uri="{FF2B5EF4-FFF2-40B4-BE49-F238E27FC236}">
                <a16:creationId xmlns:a16="http://schemas.microsoft.com/office/drawing/2014/main" id="{8DD3FDDB-1A9B-6B4E-8EA2-9A641EB8A0B8}"/>
              </a:ext>
            </a:extLst>
          </p:cNvPr>
          <p:cNvCxnSpPr>
            <a:cxnSpLocks/>
            <a:stCxn id="16" idx="3"/>
            <a:endCxn id="23" idx="1"/>
          </p:cNvCxnSpPr>
          <p:nvPr/>
        </p:nvCxnSpPr>
        <p:spPr>
          <a:xfrm flipV="1">
            <a:off x="5694870" y="938080"/>
            <a:ext cx="1057765" cy="25749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9299FFB-7B38-4348-8705-3E0CBD37B985}"/>
              </a:ext>
            </a:extLst>
          </p:cNvPr>
          <p:cNvSpPr txBox="1"/>
          <p:nvPr/>
        </p:nvSpPr>
        <p:spPr>
          <a:xfrm>
            <a:off x="7566818" y="1343622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(</a:t>
            </a:r>
            <a:r>
              <a:rPr kumimoji="1" lang="zh-CN" altLang="en-US" dirty="0"/>
              <a:t>对齐、</a:t>
            </a:r>
            <a:r>
              <a:rPr kumimoji="1" lang="en-US" altLang="zh-CN" dirty="0"/>
              <a:t>P2P')</a:t>
            </a:r>
            <a:endParaRPr kumimoji="1"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0A797A58-601A-B34D-B4CA-125797305A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403" y="2138331"/>
            <a:ext cx="2426277" cy="524360"/>
          </a:xfrm>
          <a:prstGeom prst="rect">
            <a:avLst/>
          </a:prstGeom>
        </p:spPr>
      </p:pic>
      <p:cxnSp>
        <p:nvCxnSpPr>
          <p:cNvPr id="36" name="直线箭头连接符 14">
            <a:extLst>
              <a:ext uri="{FF2B5EF4-FFF2-40B4-BE49-F238E27FC236}">
                <a16:creationId xmlns:a16="http://schemas.microsoft.com/office/drawing/2014/main" id="{2E0AB279-D0D7-AB4D-81EA-C161052D051D}"/>
              </a:ext>
            </a:extLst>
          </p:cNvPr>
          <p:cNvCxnSpPr>
            <a:cxnSpLocks/>
            <a:stCxn id="16" idx="3"/>
            <a:endCxn id="32" idx="1"/>
          </p:cNvCxnSpPr>
          <p:nvPr/>
        </p:nvCxnSpPr>
        <p:spPr>
          <a:xfrm>
            <a:off x="5694870" y="1195572"/>
            <a:ext cx="1590533" cy="1204939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14">
            <a:extLst>
              <a:ext uri="{FF2B5EF4-FFF2-40B4-BE49-F238E27FC236}">
                <a16:creationId xmlns:a16="http://schemas.microsoft.com/office/drawing/2014/main" id="{67E2B9BF-3B00-8C43-84F8-FF0A326BB119}"/>
              </a:ext>
            </a:extLst>
          </p:cNvPr>
          <p:cNvCxnSpPr>
            <a:cxnSpLocks/>
            <a:stCxn id="31" idx="0"/>
          </p:cNvCxnSpPr>
          <p:nvPr/>
        </p:nvCxnSpPr>
        <p:spPr>
          <a:xfrm rot="16200000" flipH="1" flipV="1">
            <a:off x="7224417" y="1353898"/>
            <a:ext cx="1071784" cy="1051232"/>
          </a:xfrm>
          <a:prstGeom prst="curvedConnector3">
            <a:avLst>
              <a:gd name="adj1" fmla="val 57339"/>
            </a:avLst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形标注 43">
            <a:extLst>
              <a:ext uri="{FF2B5EF4-FFF2-40B4-BE49-F238E27FC236}">
                <a16:creationId xmlns:a16="http://schemas.microsoft.com/office/drawing/2014/main" id="{2501BBA7-2060-DD48-9EC7-7639CFC0C906}"/>
              </a:ext>
            </a:extLst>
          </p:cNvPr>
          <p:cNvSpPr/>
          <p:nvPr/>
        </p:nvSpPr>
        <p:spPr>
          <a:xfrm>
            <a:off x="8935157" y="1356135"/>
            <a:ext cx="1097989" cy="883811"/>
          </a:xfrm>
          <a:prstGeom prst="wedgeEllipseCallout">
            <a:avLst>
              <a:gd name="adj1" fmla="val -101191"/>
              <a:gd name="adj2" fmla="val 17723"/>
            </a:avLst>
          </a:prstGeom>
          <a:gradFill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Yuppy SC" panose="020F0603040207020204" pitchFamily="34" charset="-122"/>
              </a:rPr>
              <a:t>融合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EBC49EA4-0A8F-AF4A-8705-3ECE975178A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793" y="3511777"/>
            <a:ext cx="2035964" cy="284529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9B2DCDF3-5502-7B4A-B47D-0A4CD47597C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796" y="4214542"/>
            <a:ext cx="2465379" cy="368467"/>
          </a:xfrm>
          <a:prstGeom prst="rect">
            <a:avLst/>
          </a:prstGeom>
        </p:spPr>
      </p:pic>
      <p:cxnSp>
        <p:nvCxnSpPr>
          <p:cNvPr id="55" name="直线箭头连接符 14">
            <a:extLst>
              <a:ext uri="{FF2B5EF4-FFF2-40B4-BE49-F238E27FC236}">
                <a16:creationId xmlns:a16="http://schemas.microsoft.com/office/drawing/2014/main" id="{7F81C586-2831-D94A-9316-9B330AC29C34}"/>
              </a:ext>
            </a:extLst>
          </p:cNvPr>
          <p:cNvCxnSpPr>
            <a:cxnSpLocks/>
            <a:stCxn id="43" idx="2"/>
            <a:endCxn id="53" idx="1"/>
          </p:cNvCxnSpPr>
          <p:nvPr/>
        </p:nvCxnSpPr>
        <p:spPr>
          <a:xfrm rot="5400000">
            <a:off x="1601551" y="3930552"/>
            <a:ext cx="602470" cy="333979"/>
          </a:xfrm>
          <a:prstGeom prst="curvedConnector4">
            <a:avLst>
              <a:gd name="adj1" fmla="val 34710"/>
              <a:gd name="adj2" fmla="val 168447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>
            <a:extLst>
              <a:ext uri="{FF2B5EF4-FFF2-40B4-BE49-F238E27FC236}">
                <a16:creationId xmlns:a16="http://schemas.microsoft.com/office/drawing/2014/main" id="{0F003C1E-7BE3-4347-8B02-2C7FF0413F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64458" y="2633061"/>
            <a:ext cx="2937376" cy="547499"/>
          </a:xfrm>
          <a:prstGeom prst="rect">
            <a:avLst/>
          </a:prstGeom>
        </p:spPr>
      </p:pic>
      <p:cxnSp>
        <p:nvCxnSpPr>
          <p:cNvPr id="60" name="直线箭头连接符 14">
            <a:extLst>
              <a:ext uri="{FF2B5EF4-FFF2-40B4-BE49-F238E27FC236}">
                <a16:creationId xmlns:a16="http://schemas.microsoft.com/office/drawing/2014/main" id="{1958C22C-21D9-304B-9DF0-8FB92E5002F9}"/>
              </a:ext>
            </a:extLst>
          </p:cNvPr>
          <p:cNvCxnSpPr>
            <a:cxnSpLocks/>
            <a:stCxn id="32" idx="3"/>
            <a:endCxn id="58" idx="0"/>
          </p:cNvCxnSpPr>
          <p:nvPr/>
        </p:nvCxnSpPr>
        <p:spPr>
          <a:xfrm>
            <a:off x="9711680" y="2400511"/>
            <a:ext cx="321466" cy="232550"/>
          </a:xfrm>
          <a:prstGeom prst="curvedConnector2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图片 61">
            <a:extLst>
              <a:ext uri="{FF2B5EF4-FFF2-40B4-BE49-F238E27FC236}">
                <a16:creationId xmlns:a16="http://schemas.microsoft.com/office/drawing/2014/main" id="{1DE308A8-513A-B948-979F-D23D9CEBE9A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6907" y="3127791"/>
            <a:ext cx="3149546" cy="657240"/>
          </a:xfrm>
          <a:prstGeom prst="rect">
            <a:avLst/>
          </a:prstGeom>
        </p:spPr>
      </p:pic>
      <p:cxnSp>
        <p:nvCxnSpPr>
          <p:cNvPr id="64" name="直线箭头连接符 14">
            <a:extLst>
              <a:ext uri="{FF2B5EF4-FFF2-40B4-BE49-F238E27FC236}">
                <a16:creationId xmlns:a16="http://schemas.microsoft.com/office/drawing/2014/main" id="{9B8A3B12-7C4D-6A47-AA58-38C25A993A3B}"/>
              </a:ext>
            </a:extLst>
          </p:cNvPr>
          <p:cNvCxnSpPr>
            <a:cxnSpLocks/>
            <a:stCxn id="53" idx="3"/>
            <a:endCxn id="62" idx="1"/>
          </p:cNvCxnSpPr>
          <p:nvPr/>
        </p:nvCxnSpPr>
        <p:spPr>
          <a:xfrm flipV="1">
            <a:off x="4201175" y="3456411"/>
            <a:ext cx="3935732" cy="942365"/>
          </a:xfrm>
          <a:prstGeom prst="curvedConnector3">
            <a:avLst>
              <a:gd name="adj1" fmla="val 36120"/>
            </a:avLst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云形标注 67">
            <a:extLst>
              <a:ext uri="{FF2B5EF4-FFF2-40B4-BE49-F238E27FC236}">
                <a16:creationId xmlns:a16="http://schemas.microsoft.com/office/drawing/2014/main" id="{0F5EFEB2-BA08-EB46-9F79-B9DFC71127E7}"/>
              </a:ext>
            </a:extLst>
          </p:cNvPr>
          <p:cNvSpPr/>
          <p:nvPr/>
        </p:nvSpPr>
        <p:spPr>
          <a:xfrm>
            <a:off x="3800407" y="2579698"/>
            <a:ext cx="2193994" cy="1347203"/>
          </a:xfrm>
          <a:prstGeom prst="cloudCallout">
            <a:avLst>
              <a:gd name="adj1" fmla="val -83314"/>
              <a:gd name="adj2" fmla="val 6037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因为问题比较短，因此直接选择：</a:t>
            </a:r>
            <a:endParaRPr kumimoji="1" lang="en-US" altLang="zh-CN" sz="1200" dirty="0"/>
          </a:p>
          <a:p>
            <a:pPr algn="ctr"/>
            <a:r>
              <a:rPr kumimoji="1" lang="en" altLang="zh-CN" sz="1200" dirty="0">
                <a:hlinkClick r:id="rId13"/>
              </a:rPr>
              <a:t>Reading </a:t>
            </a:r>
            <a:r>
              <a:rPr kumimoji="1" lang="en" altLang="zh-CN" sz="1200" dirty="0" err="1">
                <a:hlinkClick r:id="rId13"/>
              </a:rPr>
              <a:t>wikipedia</a:t>
            </a:r>
            <a:r>
              <a:rPr kumimoji="1" lang="en" altLang="zh-CN" sz="1200" dirty="0">
                <a:hlinkClick r:id="rId13"/>
              </a:rPr>
              <a:t> to answer open-domain questions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34691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2B172A6-CF49-3D40-A7D3-6C47A83E4CE3}"/>
              </a:ext>
            </a:extLst>
          </p:cNvPr>
          <p:cNvSpPr txBox="1"/>
          <p:nvPr/>
        </p:nvSpPr>
        <p:spPr>
          <a:xfrm>
            <a:off x="160774" y="142352"/>
            <a:ext cx="5365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多粒度分层注意融合网络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C0C44D0-F5AB-6A45-8829-8DC4817690A1}"/>
                  </a:ext>
                </a:extLst>
              </p:cNvPr>
              <p:cNvSpPr txBox="1"/>
              <p:nvPr/>
            </p:nvSpPr>
            <p:spPr>
              <a:xfrm>
                <a:off x="232637" y="1231231"/>
                <a:ext cx="57430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b="1" dirty="0"/>
                  <a:t>模型层：</a:t>
                </a:r>
                <a:r>
                  <a:rPr kumimoji="1" lang="zh-CN" altLang="en-US" dirty="0"/>
                  <a:t>不直接基于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kumimoji="1" lang="zh-CN" altLang="en-US" dirty="0"/>
                  <a:t>预测，使用 双线性匹配函数捕捉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的关联。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C0C44D0-F5AB-6A45-8829-8DC481769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7" y="1231231"/>
                <a:ext cx="5743074" cy="646331"/>
              </a:xfrm>
              <a:prstGeom prst="rect">
                <a:avLst/>
              </a:prstGeom>
              <a:blipFill>
                <a:blip r:embed="rId3"/>
                <a:stretch>
                  <a:fillRect l="-661" t="-1923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6391FA95-6E11-A74F-AAFB-2C0B5DA5870B}"/>
              </a:ext>
            </a:extLst>
          </p:cNvPr>
          <p:cNvSpPr txBox="1"/>
          <p:nvPr/>
        </p:nvSpPr>
        <p:spPr>
          <a:xfrm>
            <a:off x="232637" y="3255100"/>
            <a:ext cx="574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输出层：</a:t>
            </a:r>
            <a:r>
              <a:rPr kumimoji="1" lang="en-US" altLang="zh-CN" dirty="0"/>
              <a:t>Pointer-Network</a:t>
            </a:r>
            <a:endParaRPr kumimoji="1" lang="en-US" altLang="zh-CN" b="1" dirty="0"/>
          </a:p>
          <a:p>
            <a:endParaRPr kumimoji="1" lang="en-US" altLang="zh-CN" dirty="0"/>
          </a:p>
        </p:txBody>
      </p:sp>
      <p:pic>
        <p:nvPicPr>
          <p:cNvPr id="34" name="Picture 1" descr="page4image1828704">
            <a:extLst>
              <a:ext uri="{FF2B5EF4-FFF2-40B4-BE49-F238E27FC236}">
                <a16:creationId xmlns:a16="http://schemas.microsoft.com/office/drawing/2014/main" id="{F7FD6035-2BE2-7A44-B75E-C54E57F1A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5711" y="5055402"/>
            <a:ext cx="6048118" cy="137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1CA7AD-CC0A-3849-8640-34A13D7E0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524" y="2071031"/>
            <a:ext cx="4559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4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2B172A6-CF49-3D40-A7D3-6C47A83E4CE3}"/>
              </a:ext>
            </a:extLst>
          </p:cNvPr>
          <p:cNvSpPr txBox="1"/>
          <p:nvPr/>
        </p:nvSpPr>
        <p:spPr>
          <a:xfrm>
            <a:off x="160774" y="142352"/>
            <a:ext cx="5365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多粒度分层注意融合网络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A05D11-1AD3-9A4D-B683-A14D9E48F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898" y="710075"/>
            <a:ext cx="6262808" cy="269203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58D4C6-FD15-9940-99E0-04FFFDC703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9434" y="3514929"/>
            <a:ext cx="5431865" cy="3254170"/>
          </a:xfrm>
          <a:prstGeom prst="rect">
            <a:avLst/>
          </a:prstGeom>
        </p:spPr>
      </p:pic>
      <p:sp>
        <p:nvSpPr>
          <p:cNvPr id="8" name="云形标注 7">
            <a:extLst>
              <a:ext uri="{FF2B5EF4-FFF2-40B4-BE49-F238E27FC236}">
                <a16:creationId xmlns:a16="http://schemas.microsoft.com/office/drawing/2014/main" id="{B2C6A77A-59E3-D443-BE83-2259FEF1B43F}"/>
              </a:ext>
            </a:extLst>
          </p:cNvPr>
          <p:cNvSpPr/>
          <p:nvPr/>
        </p:nvSpPr>
        <p:spPr>
          <a:xfrm>
            <a:off x="8034339" y="1246909"/>
            <a:ext cx="2487199" cy="1594022"/>
          </a:xfrm>
          <a:prstGeom prst="cloudCallout">
            <a:avLst>
              <a:gd name="adj1" fmla="val -101762"/>
              <a:gd name="adj2" fmla="val 43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传统的 </a:t>
            </a:r>
            <a:r>
              <a:rPr kumimoji="1" lang="en-US" altLang="zh-CN" sz="2400" dirty="0" err="1"/>
              <a:t>SQuAD</a:t>
            </a:r>
            <a:r>
              <a:rPr kumimoji="1" lang="en-US" altLang="zh-CN" sz="2400" dirty="0"/>
              <a:t> </a:t>
            </a:r>
            <a:r>
              <a:rPr kumimoji="1" lang="zh-CN" altLang="en-US" sz="2400" dirty="0"/>
              <a:t>数据集</a:t>
            </a:r>
          </a:p>
        </p:txBody>
      </p:sp>
      <p:sp>
        <p:nvSpPr>
          <p:cNvPr id="9" name="云形标注 8">
            <a:extLst>
              <a:ext uri="{FF2B5EF4-FFF2-40B4-BE49-F238E27FC236}">
                <a16:creationId xmlns:a16="http://schemas.microsoft.com/office/drawing/2014/main" id="{717427B8-972E-EC44-B391-B97741185619}"/>
              </a:ext>
            </a:extLst>
          </p:cNvPr>
          <p:cNvSpPr/>
          <p:nvPr/>
        </p:nvSpPr>
        <p:spPr>
          <a:xfrm>
            <a:off x="897103" y="3786248"/>
            <a:ext cx="3900528" cy="2499811"/>
          </a:xfrm>
          <a:prstGeom prst="cloudCallout">
            <a:avLst>
              <a:gd name="adj1" fmla="val 79388"/>
              <a:gd name="adj2" fmla="val 24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全新的 </a:t>
            </a:r>
            <a:r>
              <a:rPr kumimoji="1" lang="en-US" altLang="zh-CN" sz="2000" dirty="0" err="1"/>
              <a:t>AddSent</a:t>
            </a:r>
            <a:r>
              <a:rPr kumimoji="1" lang="zh-CN" altLang="en-US" sz="2000" dirty="0"/>
              <a:t>、</a:t>
            </a:r>
            <a:r>
              <a:rPr kumimoji="1" lang="en-US" altLang="zh-CN" sz="2000" dirty="0" err="1"/>
              <a:t>AddOneSent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数据集</a:t>
            </a:r>
            <a:endParaRPr kumimoji="1" lang="en-US" altLang="zh-CN" sz="2000" dirty="0"/>
          </a:p>
          <a:p>
            <a:pPr algn="ctr"/>
            <a:endParaRPr kumimoji="1" lang="en-US" altLang="zh-CN" sz="1200" dirty="0"/>
          </a:p>
          <a:p>
            <a:pPr algn="ctr"/>
            <a:r>
              <a:rPr kumimoji="1" lang="zh-CN" altLang="en-US" sz="1200" dirty="0"/>
              <a:t>在 </a:t>
            </a:r>
            <a:r>
              <a:rPr kumimoji="1" lang="en-US" altLang="zh-CN" sz="1200" dirty="0" err="1"/>
              <a:t>SQuAD</a:t>
            </a:r>
            <a:r>
              <a:rPr kumimoji="1" lang="en-US" altLang="zh-CN" sz="1200" dirty="0"/>
              <a:t> </a:t>
            </a:r>
            <a:r>
              <a:rPr kumimoji="1" lang="zh-CN" altLang="en-US" sz="1200" dirty="0"/>
              <a:t>的基础上增加额外的噪音句子，干扰学习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51055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581</Words>
  <Application>Microsoft Macintosh PowerPoint</Application>
  <PresentationFormat>宽屏</PresentationFormat>
  <Paragraphs>88</Paragraphs>
  <Slides>12</Slides>
  <Notes>6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等线</vt:lpstr>
      <vt:lpstr>等线 Light</vt:lpstr>
      <vt:lpstr>SimSun</vt:lpstr>
      <vt:lpstr>KaiTi</vt:lpstr>
      <vt:lpstr>Yuppy SC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正航 殷</dc:creator>
  <cp:lastModifiedBy>正航 殷</cp:lastModifiedBy>
  <cp:revision>59</cp:revision>
  <dcterms:created xsi:type="dcterms:W3CDTF">2018-08-02T14:07:13Z</dcterms:created>
  <dcterms:modified xsi:type="dcterms:W3CDTF">2018-08-03T08:49:40Z</dcterms:modified>
</cp:coreProperties>
</file>